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suslugi.ru/612091/1/for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967054"/>
          </a:xfrm>
        </p:spPr>
        <p:txBody>
          <a:bodyPr>
            <a:normAutofit/>
          </a:bodyPr>
          <a:lstStyle/>
          <a:p>
            <a:r>
              <a:rPr lang="ru-RU" sz="2200" dirty="0" smtClean="0">
                <a:solidFill>
                  <a:srgbClr val="002060"/>
                </a:solidFill>
              </a:rPr>
              <a:t>ПОРЯДОК ВЫПЛАТЫ КОМПЕНСАЦИИ</a:t>
            </a:r>
          </a:p>
          <a:p>
            <a:r>
              <a:rPr lang="ru-RU" sz="2200" dirty="0" smtClean="0">
                <a:solidFill>
                  <a:srgbClr val="002060"/>
                </a:solidFill>
              </a:rPr>
              <a:t>ЧАСТИ РОДИТЕЛЬСКОЙ ПЛАТЫ</a:t>
            </a:r>
          </a:p>
          <a:p>
            <a:r>
              <a:rPr lang="ru-RU" sz="2200" dirty="0" smtClean="0">
                <a:solidFill>
                  <a:srgbClr val="002060"/>
                </a:solidFill>
              </a:rPr>
              <a:t>В ДОШКОЛЬНЫХ ОБРАЗОВАТЕЛЬНЫХ ОРГАНИЗАЦИЯХ с </a:t>
            </a:r>
          </a:p>
          <a:p>
            <a:r>
              <a:rPr lang="ru-RU" sz="2200" dirty="0" smtClean="0">
                <a:solidFill>
                  <a:srgbClr val="002060"/>
                </a:solidFill>
              </a:rPr>
              <a:t>01.01.2023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/>
              <a:t>Муниципальное казённое дошкольное образовательное учреждение детский сад № 35 </a:t>
            </a:r>
            <a:br>
              <a:rPr lang="ru-RU" sz="2400" b="1" dirty="0" smtClean="0"/>
            </a:br>
            <a:r>
              <a:rPr lang="ru-RU" sz="2400" b="1" dirty="0" smtClean="0"/>
              <a:t>(МКДОУ </a:t>
            </a:r>
            <a:r>
              <a:rPr lang="ru-RU" sz="2400" b="1" dirty="0" err="1" smtClean="0"/>
              <a:t>д</a:t>
            </a:r>
            <a:r>
              <a:rPr lang="ru-RU" sz="2400" b="1" dirty="0" smtClean="0"/>
              <a:t>/с № </a:t>
            </a:r>
            <a:r>
              <a:rPr lang="ru-RU" sz="2400" b="1" dirty="0" smtClean="0"/>
              <a:t>35)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МО </a:t>
            </a:r>
            <a:r>
              <a:rPr lang="ru-RU" sz="2400" b="1" dirty="0" err="1" smtClean="0"/>
              <a:t>Узловский</a:t>
            </a:r>
            <a:r>
              <a:rPr lang="ru-RU" sz="2400" b="1" dirty="0" smtClean="0"/>
              <a:t> район</a:t>
            </a:r>
            <a:endParaRPr lang="ru-RU" sz="2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Внимание!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sz="2000" dirty="0" smtClean="0"/>
              <a:t>Наличие ошибок, опечаток и неточностей может являться причиной отказа в приеме документов.  Введенные данные проверяются по средствам межведомственного контроля, однако для минимизации рисков, связанных с межведомственными проверками, заявитель может прикрепить сканы документов, подтверждающих введенные данные</a:t>
            </a:r>
          </a:p>
          <a:p>
            <a:pPr algn="just"/>
            <a:r>
              <a:rPr lang="ru-RU" sz="2000" dirty="0" smtClean="0"/>
              <a:t>Исключением являются документы на основании которых заполняются данные о рождении (усыновлении) ребенка или других детей, выданные иностранным государством. Данные документы нужно предоставить лично в комитет по образованию не позднее трех рабочих дней, следующих за днем регистрации заявления заявителям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Какие документы нужно предоставить при личном обращении за предоставлением услуги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В случае личного обращения в комитет по образованию с заявлением на получение компенсации заявитель представляет документы (сведения):</a:t>
            </a:r>
          </a:p>
          <a:p>
            <a:pPr lvl="0" algn="just"/>
            <a:r>
              <a:rPr lang="ru-RU" dirty="0" smtClean="0"/>
              <a:t>паспорт или иной документ, удостоверяющий личность;</a:t>
            </a:r>
          </a:p>
          <a:p>
            <a:pPr lvl="0" algn="just"/>
            <a:r>
              <a:rPr lang="ru-RU" dirty="0" smtClean="0"/>
              <a:t>свидетельство о рождении ребенка;</a:t>
            </a:r>
          </a:p>
          <a:p>
            <a:pPr lvl="0" algn="just"/>
            <a:r>
              <a:rPr lang="ru-RU" dirty="0" smtClean="0"/>
              <a:t>свидетельство о рождении (усыновлении) других детей, матерью, отцом (законным представителем) которых он является;</a:t>
            </a:r>
          </a:p>
          <a:p>
            <a:pPr lvl="0" algn="just"/>
            <a:r>
              <a:rPr lang="ru-RU" dirty="0" smtClean="0"/>
              <a:t>сведения о номере счета, открытого в установленном порядке кредитной организацией, для перечисления компенсации;</a:t>
            </a:r>
          </a:p>
          <a:p>
            <a:pPr lvl="0" algn="just"/>
            <a:r>
              <a:rPr lang="ru-RU" dirty="0" smtClean="0"/>
              <a:t>согласие на обработку персональных данных несовершеннолетних детей;</a:t>
            </a:r>
          </a:p>
          <a:p>
            <a:pPr algn="just"/>
            <a:r>
              <a:rPr lang="ru-RU" dirty="0" smtClean="0"/>
              <a:t>документы, подтверждающие нуждаемость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Какой максимальный срок оказания услуги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Максимальный срок оказания данной услуги с момента подачи заявки заявителем – 6 дней</a:t>
            </a:r>
          </a:p>
          <a:p>
            <a:r>
              <a:rPr lang="ru-RU" dirty="0" smtClean="0"/>
              <a:t>В обязательном порядке следить за звонками (48731) 6-06-57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Какой размер компенсации получит заявитель?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 smtClean="0"/>
              <a:t>Размер компенсации зависит от количества детей в семье и составляет: на первого — 20%; на второго — 50%; на третьего и всех последующих — 70%</a:t>
            </a:r>
          </a:p>
          <a:p>
            <a:pPr algn="just"/>
            <a:r>
              <a:rPr lang="ru-RU" sz="2400" dirty="0" smtClean="0"/>
              <a:t>средний размер родительской платы за присмотр и уход за ребенком в 2022 году составляет 2 188,56 рубля</a:t>
            </a:r>
            <a:endParaRPr lang="ru-RU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Как часто необходимо подавать заявление?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Право на получение компенсации платы, взимаемой с родителей, за присмотр и уход за детьми, будет устанавливаться на 1 год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/>
            </a:r>
            <a:br>
              <a:rPr lang="ru-RU" smtClean="0"/>
            </a:br>
            <a:r>
              <a:rPr lang="ru-RU" sz="2700" b="1" smtClean="0">
                <a:solidFill>
                  <a:srgbClr val="002060"/>
                </a:solidFill>
              </a:rPr>
              <a:t>Что меняется в предоставлении услуги </a:t>
            </a:r>
            <a:br>
              <a:rPr lang="ru-RU" sz="2700" b="1" smtClean="0">
                <a:solidFill>
                  <a:srgbClr val="002060"/>
                </a:solidFill>
              </a:rPr>
            </a:br>
            <a:r>
              <a:rPr lang="ru-RU" sz="2700" b="1" smtClean="0">
                <a:solidFill>
                  <a:srgbClr val="002060"/>
                </a:solidFill>
              </a:rPr>
              <a:t>с 01.01.2023 года?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Постановление правительства ТО от 10.11.2022 г. № 708 «О внесении изменений и дополнений в Постановление правительства ТО от 16.10.2013 № 550»</a:t>
            </a:r>
          </a:p>
          <a:p>
            <a:pPr algn="just"/>
            <a:r>
              <a:rPr lang="ru-RU" dirty="0" smtClean="0"/>
              <a:t>с 1 января 2023 года компенсация выплачивается родителям (законным представителям), у которых среднедушевой доход семьи за три календарных месяца, предшествующих четырем месяцам перед обращением за получением компенсации, не превышает </a:t>
            </a:r>
            <a:r>
              <a:rPr lang="ru-RU" dirty="0" err="1" smtClean="0"/>
              <a:t>полуторакратную</a:t>
            </a:r>
            <a:r>
              <a:rPr lang="ru-RU" dirty="0" smtClean="0"/>
              <a:t> величину прожиточного минимума на душу населения в области, установленного на дату поступления обращения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Кто может воспользоваться компенсацией с 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1 января 2023 года?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Величина прожиточного минимума на душу населения в Тульской области </a:t>
            </a:r>
            <a:r>
              <a:rPr lang="ru-RU" u="sng" dirty="0" smtClean="0"/>
              <a:t>с 01.01.2023 составляет 14 231,00 рублей. </a:t>
            </a:r>
          </a:p>
          <a:p>
            <a:pPr algn="just"/>
            <a:r>
              <a:rPr lang="ru-RU" dirty="0" smtClean="0"/>
              <a:t>Полуторный размер составит 21 346,50 руб.</a:t>
            </a:r>
          </a:p>
          <a:p>
            <a:pPr algn="just"/>
            <a:r>
              <a:rPr lang="ru-RU" dirty="0" smtClean="0"/>
              <a:t>Все несовершеннолетние дети (до 18 лет), если достигают совершеннолетия – подают на компенсацию вторично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В состав семьи, учитываемый при исчислении величины среднедушевого дохода, включаются: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 smtClean="0"/>
              <a:t>состоящие в браке родители (усыновители), в том числе раздельно проживающие родители (усыновители), и проживающие совместно с ними или с одним из них их несовершеннолетние дети</a:t>
            </a:r>
          </a:p>
          <a:p>
            <a:pPr algn="just"/>
            <a:r>
              <a:rPr lang="ru-RU" sz="2400" dirty="0" smtClean="0"/>
              <a:t>одинокий родитель (усыновитель) и проживающие совместно с ним несовершеннолетние дети</a:t>
            </a:r>
          </a:p>
          <a:p>
            <a:pPr algn="just"/>
            <a:r>
              <a:rPr lang="ru-RU" sz="2400" dirty="0" smtClean="0"/>
              <a:t>не состоящие в браке родители при условии совместного проживания и ведения совместного хозяйства</a:t>
            </a:r>
          </a:p>
          <a:p>
            <a:pPr algn="just"/>
            <a:r>
              <a:rPr lang="ru-RU" sz="2400" dirty="0" smtClean="0"/>
              <a:t>отчим, мачеха</a:t>
            </a: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В состав семьи, учитываемый при исчислении величины среднедушевого дохода, не включаются: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dirty="0" smtClean="0"/>
              <a:t>лица, лишенные родительских прав (ограниченные в родительских правах) в отношении ребенка (детей), на которого подается заявление</a:t>
            </a:r>
          </a:p>
          <a:p>
            <a:pPr algn="just"/>
            <a:r>
              <a:rPr lang="ru-RU" sz="2000" dirty="0" smtClean="0"/>
              <a:t>лица, находящиеся на полном государственном обеспечении</a:t>
            </a:r>
          </a:p>
          <a:p>
            <a:pPr algn="just"/>
            <a:r>
              <a:rPr lang="ru-RU" sz="2000" dirty="0" smtClean="0"/>
              <a:t>лица, проходящие военную службу по призыву, а также военнослужащие, обучающиеся в военных профессиональных организациях и военных образовательных организациях высшего образования и не заключившие контракт о прохождении военной службы</a:t>
            </a:r>
          </a:p>
          <a:p>
            <a:pPr algn="just"/>
            <a:r>
              <a:rPr lang="ru-RU" sz="2000" dirty="0" smtClean="0"/>
              <a:t>лица, отбывающие наказание в виде лишения свободы</a:t>
            </a:r>
          </a:p>
          <a:p>
            <a:pPr algn="just"/>
            <a:r>
              <a:rPr lang="ru-RU" sz="2000" dirty="0" smtClean="0"/>
              <a:t>лица, находящиеся на принудительном лечении по решению суда</a:t>
            </a:r>
          </a:p>
          <a:p>
            <a:pPr algn="just"/>
            <a:r>
              <a:rPr lang="ru-RU" sz="2000" dirty="0" smtClean="0"/>
              <a:t>лица, в отношении которых применена мера пресечения в виде заключения под стражу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При исчислении величины среднедушевого дохода семьи в том числе учитываются 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sz="2400" dirty="0" smtClean="0"/>
              <a:t>сведения о пенсиях, пособиях и иных аналогичных выплатах, в том числе выплатах по обязательному социальному страхованию и выплатах компенсационного характера, полученных в соответствии с законодательством Российской Федерации и (или) законодательством субъектов Российской Федерации, которые включают</a:t>
            </a:r>
          </a:p>
          <a:p>
            <a:pPr algn="just"/>
            <a:r>
              <a:rPr lang="ru-RU" sz="2400" dirty="0" smtClean="0"/>
              <a:t>заработная плата с подоходным налогом</a:t>
            </a:r>
            <a:endParaRPr lang="ru-RU" sz="20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Не включаются в расчет среднедушевого дохода: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- компенсация родительской платы за присмотр и уход за детьми в образовательных организациях</a:t>
            </a:r>
          </a:p>
          <a:p>
            <a:r>
              <a:rPr lang="ru-RU" dirty="0" smtClean="0"/>
              <a:t>государственная социальная помощь, оказываемая в соответствии с Законом Тульской области от 28.12.2004 N 495-ЗТО «О государственной социальной помощи в Тульской области»</a:t>
            </a:r>
          </a:p>
          <a:p>
            <a:r>
              <a:rPr lang="ru-RU" dirty="0" smtClean="0"/>
              <a:t>другое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rgbClr val="002060"/>
                </a:solidFill>
              </a:rPr>
              <a:t>Пример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 smtClean="0"/>
              <a:t>В семье 5 человек: папа, мама, и трое детей 16, 6 и 3 лет. Доходы мамы за три месяца составили 120 тыс. руб. (с налоговым вычетом), доходы папы – 165 тыс. руб. Общий доход семьи за три месяца 285 тыс. рублей. Следовательно, среднедушевой доход в месяц для нашей семьи составляет 19 тыс. руб. Как мы рассчитали среднедушевой доход: Доходы семьи поделили на 3 месяца и на количество членов семьи, т.е. 285 тыс. руб.: 3 мес. : 5 чел. = 19 тыс. руб.</a:t>
            </a:r>
          </a:p>
          <a:p>
            <a:pPr algn="just"/>
            <a:r>
              <a:rPr lang="ru-RU" sz="2400" dirty="0" smtClean="0"/>
              <a:t>значит этой семье в 2023 году будет положена компенсация родительской платы, так как 19 тыс. руб. &lt;</a:t>
            </a:r>
            <a:r>
              <a:rPr lang="en-US" sz="2400" dirty="0" smtClean="0"/>
              <a:t> </a:t>
            </a:r>
            <a:r>
              <a:rPr lang="ru-RU" sz="2400" dirty="0" smtClean="0"/>
              <a:t>21 346,50 руб.</a:t>
            </a:r>
            <a:endParaRPr 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Как можно подать заявление?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 smtClean="0"/>
              <a:t>Услуга опубликована в открытом контуре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u="sng" dirty="0" smtClean="0">
                <a:hlinkClick r:id="rId2"/>
              </a:rPr>
              <a:t>https://www.gosuslugi.ru/612091/1/form</a:t>
            </a:r>
            <a:endParaRPr lang="ru-RU" u="sng" dirty="0" smtClean="0"/>
          </a:p>
          <a:p>
            <a:r>
              <a:rPr lang="ru-RU" sz="2400" dirty="0" smtClean="0"/>
              <a:t>По предварительной записи </a:t>
            </a:r>
          </a:p>
          <a:p>
            <a:pPr algn="just"/>
            <a:r>
              <a:rPr lang="ru-RU" sz="2400" dirty="0" smtClean="0"/>
              <a:t>Полное наименование нашего учреждения (детского сада)                                                             </a:t>
            </a:r>
            <a:r>
              <a:rPr lang="ru-RU" b="1" dirty="0" smtClean="0">
                <a:solidFill>
                  <a:srgbClr val="FF0000"/>
                </a:solidFill>
              </a:rPr>
              <a:t>Муниципальное казённое дошкольное образовательное учреждение детский сад № 35</a:t>
            </a:r>
          </a:p>
          <a:p>
            <a:r>
              <a:rPr lang="ru-RU" sz="2400" dirty="0" smtClean="0"/>
              <a:t>Сокращенное наименование (детского  сада)         </a:t>
            </a:r>
            <a:r>
              <a:rPr lang="ru-RU" b="1" dirty="0" smtClean="0">
                <a:solidFill>
                  <a:srgbClr val="FF0000"/>
                </a:solidFill>
              </a:rPr>
              <a:t>МКДОУ </a:t>
            </a:r>
            <a:r>
              <a:rPr lang="ru-RU" b="1" dirty="0" err="1" smtClean="0">
                <a:solidFill>
                  <a:srgbClr val="FF0000"/>
                </a:solidFill>
              </a:rPr>
              <a:t>д</a:t>
            </a:r>
            <a:r>
              <a:rPr lang="ru-RU" b="1" dirty="0" smtClean="0">
                <a:solidFill>
                  <a:srgbClr val="FF0000"/>
                </a:solidFill>
              </a:rPr>
              <a:t>/с № 35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МО </a:t>
            </a:r>
            <a:r>
              <a:rPr lang="ru-RU" b="1" dirty="0" err="1" smtClean="0">
                <a:solidFill>
                  <a:srgbClr val="FF0000"/>
                </a:solidFill>
              </a:rPr>
              <a:t>Узловский</a:t>
            </a:r>
            <a:r>
              <a:rPr lang="ru-RU" b="1" dirty="0" smtClean="0">
                <a:solidFill>
                  <a:srgbClr val="FF0000"/>
                </a:solidFill>
              </a:rPr>
              <a:t> район </a:t>
            </a:r>
            <a:r>
              <a:rPr lang="ru-RU" dirty="0" smtClean="0"/>
              <a:t>или</a:t>
            </a:r>
            <a:r>
              <a:rPr lang="ru-RU" b="1" dirty="0" smtClean="0">
                <a:solidFill>
                  <a:srgbClr val="FF0000"/>
                </a:solidFill>
              </a:rPr>
              <a:t> город Узловая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63</TotalTime>
  <Words>623</Words>
  <PresentationFormat>Экран (4:3)</PresentationFormat>
  <Paragraphs>59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Официальная</vt:lpstr>
      <vt:lpstr>Муниципальное казённое дошкольное образовательное учреждение детский сад № 35  (МКДОУ д/с № 35) МО Узловский район</vt:lpstr>
      <vt:lpstr> Что меняется в предоставлении услуги  с 01.01.2023 года?</vt:lpstr>
      <vt:lpstr>Кто может воспользоваться компенсацией с  1 января 2023 года?</vt:lpstr>
      <vt:lpstr>В состав семьи, учитываемый при исчислении величины среднедушевого дохода, включаются:</vt:lpstr>
      <vt:lpstr>В состав семьи, учитываемый при исчислении величины среднедушевого дохода, не включаются:</vt:lpstr>
      <vt:lpstr>При исчислении величины среднедушевого дохода семьи в том числе учитываются </vt:lpstr>
      <vt:lpstr>Не включаются в расчет среднедушевого дохода:</vt:lpstr>
      <vt:lpstr>Пример </vt:lpstr>
      <vt:lpstr>Как можно подать заявление?</vt:lpstr>
      <vt:lpstr>Внимание!</vt:lpstr>
      <vt:lpstr>Какие документы нужно предоставить при личном обращении за предоставлением услуги</vt:lpstr>
      <vt:lpstr>Какой максимальный срок оказания услуги</vt:lpstr>
      <vt:lpstr>Какой размер компенсации получит заявитель?</vt:lpstr>
      <vt:lpstr>Как часто необходимо подавать заявление?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казённое дошкольное образовательное учреждение детский сад № 35  МКДОУ д/с № 35 МО Узловский район</dc:title>
  <dc:creator>User</dc:creator>
  <cp:lastModifiedBy>Вера</cp:lastModifiedBy>
  <cp:revision>9</cp:revision>
  <dcterms:created xsi:type="dcterms:W3CDTF">2023-06-21T07:14:59Z</dcterms:created>
  <dcterms:modified xsi:type="dcterms:W3CDTF">2023-06-29T11:32:31Z</dcterms:modified>
</cp:coreProperties>
</file>